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2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8" autoAdjust="0"/>
  </p:normalViewPr>
  <p:slideViewPr>
    <p:cSldViewPr>
      <p:cViewPr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2B7DE-D0E6-4405-9244-F5413F8DB742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1351-C96D-4556-A338-03B3DABB1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1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1351-C96D-4556-A338-03B3DABB16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00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42275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32558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766232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12661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03155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442981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61683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474648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662438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45975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21941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7171-5FFC-42C9-9A87-2E08E12F7896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BD2F-0952-4A47-8423-B9B30D7F1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5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544"/>
            <a:ext cx="8352928" cy="37169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93096"/>
            <a:ext cx="1868424" cy="2279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2"/>
          <a:stretch/>
        </p:blipFill>
        <p:spPr>
          <a:xfrm>
            <a:off x="1108895" y="4070464"/>
            <a:ext cx="5436096" cy="24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6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332656"/>
            <a:ext cx="4679595" cy="42330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4797152"/>
            <a:ext cx="7112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C9D200"/>
                </a:solidFill>
                <a:latin typeface="Diavlo Bold" pitchFamily="50" charset="0"/>
              </a:rPr>
              <a:t>Obtention de la marque Qualité Tourisme</a:t>
            </a:r>
          </a:p>
          <a:p>
            <a:pPr algn="ctr"/>
            <a:r>
              <a:rPr lang="fr-FR" sz="2200" dirty="0" smtClean="0">
                <a:solidFill>
                  <a:srgbClr val="C9D200"/>
                </a:solidFill>
                <a:latin typeface="Diavlo Bold" pitchFamily="50" charset="0"/>
              </a:rPr>
              <a:t>en novembre 2014</a:t>
            </a:r>
          </a:p>
          <a:p>
            <a:pPr algn="ctr"/>
            <a:endParaRPr lang="fr-FR" sz="2200" dirty="0" smtClean="0">
              <a:solidFill>
                <a:srgbClr val="C9D200"/>
              </a:solidFill>
              <a:latin typeface="Diavlo Bold" pitchFamily="50" charset="0"/>
            </a:endParaRPr>
          </a:p>
          <a:p>
            <a:pPr algn="ctr"/>
            <a:r>
              <a:rPr lang="fr-FR" sz="2200" dirty="0" smtClean="0">
                <a:solidFill>
                  <a:srgbClr val="C9D200"/>
                </a:solidFill>
                <a:latin typeface="Diavlo Bold" pitchFamily="50" charset="0"/>
              </a:rPr>
              <a:t>Taux de conformité 92%</a:t>
            </a:r>
            <a:endParaRPr lang="fr-FR" sz="2200" dirty="0">
              <a:solidFill>
                <a:srgbClr val="C9D200"/>
              </a:solidFill>
              <a:latin typeface="Diavl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570"/>
            <a:ext cx="3964550" cy="3063516"/>
          </a:xfrm>
          <a:prstGeom prst="rect">
            <a:avLst/>
          </a:prstGeom>
        </p:spPr>
      </p:pic>
      <p:pic>
        <p:nvPicPr>
          <p:cNvPr id="2050" name="Image 2" descr="image0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 t="1900" r="5965" b="79083"/>
          <a:stretch/>
        </p:blipFill>
        <p:spPr bwMode="auto">
          <a:xfrm>
            <a:off x="5059548" y="903534"/>
            <a:ext cx="3353540" cy="8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image0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48176" r="25487" b="39693"/>
          <a:stretch/>
        </p:blipFill>
        <p:spPr bwMode="auto">
          <a:xfrm>
            <a:off x="5383586" y="166541"/>
            <a:ext cx="2705463" cy="6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image0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5444" b="50000"/>
          <a:stretch/>
        </p:blipFill>
        <p:spPr bwMode="auto">
          <a:xfrm>
            <a:off x="4563900" y="3933466"/>
            <a:ext cx="3525149" cy="113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5" descr="image02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 t="70566" r="5217" b="10754"/>
          <a:stretch/>
        </p:blipFill>
        <p:spPr bwMode="auto">
          <a:xfrm>
            <a:off x="539552" y="4663217"/>
            <a:ext cx="3941720" cy="9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5" descr="image02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6" t="34969" r="8708" b="49371"/>
          <a:stretch/>
        </p:blipFill>
        <p:spPr bwMode="auto">
          <a:xfrm>
            <a:off x="5413060" y="1883323"/>
            <a:ext cx="346418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5" descr="image02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 t="3334" r="5971" b="76855"/>
          <a:stretch/>
        </p:blipFill>
        <p:spPr bwMode="auto">
          <a:xfrm>
            <a:off x="395536" y="3475580"/>
            <a:ext cx="3888432" cy="106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8" descr="image02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2322" r="10913" b="86911"/>
          <a:stretch/>
        </p:blipFill>
        <p:spPr bwMode="auto">
          <a:xfrm>
            <a:off x="1619672" y="5805264"/>
            <a:ext cx="3286664" cy="4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4" descr="image02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4" t="7166" r="7485" b="62862"/>
          <a:stretch/>
        </p:blipFill>
        <p:spPr bwMode="auto">
          <a:xfrm>
            <a:off x="5059548" y="2873270"/>
            <a:ext cx="3772571" cy="9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 12" descr="image03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 t="3914" r="5977" b="48043"/>
          <a:stretch/>
        </p:blipFill>
        <p:spPr bwMode="auto">
          <a:xfrm>
            <a:off x="4965837" y="5247023"/>
            <a:ext cx="3959991" cy="111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8083" r="22905" b="7948"/>
          <a:stretch/>
        </p:blipFill>
        <p:spPr bwMode="auto">
          <a:xfrm>
            <a:off x="1259632" y="218659"/>
            <a:ext cx="7150913" cy="63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217289"/>
            <a:ext cx="4248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dirty="0" smtClean="0">
                <a:solidFill>
                  <a:srgbClr val="C9D200"/>
                </a:solidFill>
                <a:latin typeface="Diavlo Black" pitchFamily="50" charset="0"/>
              </a:rPr>
              <a:t>Une offre</a:t>
            </a:r>
          </a:p>
          <a:p>
            <a:pPr algn="ctr"/>
            <a:r>
              <a:rPr lang="fr-FR" sz="4500" dirty="0">
                <a:solidFill>
                  <a:srgbClr val="C9D200"/>
                </a:solidFill>
                <a:latin typeface="Diavlo Black" pitchFamily="50" charset="0"/>
              </a:rPr>
              <a:t>t</a:t>
            </a:r>
            <a:r>
              <a:rPr lang="fr-FR" sz="4500" dirty="0" smtClean="0">
                <a:solidFill>
                  <a:srgbClr val="C9D200"/>
                </a:solidFill>
                <a:latin typeface="Diavlo Black" pitchFamily="50" charset="0"/>
              </a:rPr>
              <a:t>ouristique</a:t>
            </a:r>
          </a:p>
          <a:p>
            <a:pPr algn="ctr"/>
            <a:r>
              <a:rPr lang="fr-FR" sz="4500" dirty="0" smtClean="0">
                <a:solidFill>
                  <a:srgbClr val="C9D200"/>
                </a:solidFill>
                <a:latin typeface="Diavlo Black" pitchFamily="50" charset="0"/>
              </a:rPr>
              <a:t>globale</a:t>
            </a:r>
            <a:endParaRPr lang="fr-FR" sz="4500" dirty="0">
              <a:solidFill>
                <a:srgbClr val="C9D200"/>
              </a:solidFill>
              <a:latin typeface="Diavlo Black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0"/>
          <a:stretch/>
        </p:blipFill>
        <p:spPr>
          <a:xfrm>
            <a:off x="6156176" y="188640"/>
            <a:ext cx="2446081" cy="28774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r="9401" b="15626"/>
          <a:stretch/>
        </p:blipFill>
        <p:spPr>
          <a:xfrm>
            <a:off x="3213802" y="2780927"/>
            <a:ext cx="2725048" cy="35942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r="21844"/>
          <a:stretch/>
        </p:blipFill>
        <p:spPr>
          <a:xfrm>
            <a:off x="566522" y="2492896"/>
            <a:ext cx="2421301" cy="41044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2130" y="3627022"/>
            <a:ext cx="3312368" cy="24842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7112"/>
          <a:stretch/>
        </p:blipFill>
        <p:spPr>
          <a:xfrm>
            <a:off x="414568" y="256059"/>
            <a:ext cx="1362605" cy="216482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1560" y="6237312"/>
            <a:ext cx="27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9D200"/>
                </a:solidFill>
                <a:latin typeface="Diavlo Medium" pitchFamily="50" charset="0"/>
              </a:rPr>
              <a:t>Grotte de Choranche</a:t>
            </a:r>
            <a:endParaRPr lang="fr-FR" dirty="0">
              <a:solidFill>
                <a:srgbClr val="C9D200"/>
              </a:solidFill>
              <a:latin typeface="Diavlo Medium" pitchFamily="50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75856" y="2710661"/>
            <a:ext cx="1798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Diavlo Medium" pitchFamily="50" charset="0"/>
              </a:rPr>
              <a:t>Bateau à roue</a:t>
            </a:r>
          </a:p>
          <a:p>
            <a:r>
              <a:rPr lang="fr-FR" dirty="0" smtClean="0">
                <a:solidFill>
                  <a:srgbClr val="FF0000"/>
                </a:solidFill>
                <a:latin typeface="Diavlo Medium" pitchFamily="50" charset="0"/>
              </a:rPr>
              <a:t>Royans Vercors</a:t>
            </a:r>
            <a:endParaRPr lang="fr-FR" dirty="0">
              <a:solidFill>
                <a:srgbClr val="FF0000"/>
              </a:solidFill>
              <a:latin typeface="Diavlo Medium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21407" y="5823236"/>
            <a:ext cx="226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99"/>
                </a:solidFill>
                <a:latin typeface="Diavlo Medium" pitchFamily="50" charset="0"/>
              </a:rPr>
              <a:t>Jardin des Fontaines</a:t>
            </a:r>
          </a:p>
          <a:p>
            <a:pPr algn="ctr"/>
            <a:r>
              <a:rPr lang="fr-FR" dirty="0" smtClean="0">
                <a:solidFill>
                  <a:srgbClr val="FF3399"/>
                </a:solidFill>
                <a:latin typeface="Diavlo Medium" pitchFamily="50" charset="0"/>
              </a:rPr>
              <a:t>Pétrifiantes</a:t>
            </a:r>
            <a:endParaRPr lang="fr-FR" dirty="0">
              <a:solidFill>
                <a:srgbClr val="FF3399"/>
              </a:solidFill>
              <a:latin typeface="Diavlo Medium" pitchFamily="50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32240" y="2633607"/>
            <a:ext cx="17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Diavlo Medium" pitchFamily="50" charset="0"/>
              </a:rPr>
              <a:t>Grotte de Thaïs</a:t>
            </a:r>
            <a:endParaRPr lang="fr-FR" dirty="0">
              <a:solidFill>
                <a:srgbClr val="FFC000"/>
              </a:solidFill>
              <a:latin typeface="Diavl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070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88" y="3789040"/>
            <a:ext cx="1868424" cy="22799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4016" y="2214962"/>
            <a:ext cx="8855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C9D200"/>
                </a:solidFill>
                <a:latin typeface="Diavlo Black" pitchFamily="50" charset="0"/>
              </a:rPr>
              <a:t>Merci de votre attention.</a:t>
            </a:r>
            <a:endParaRPr lang="fr-FR" sz="5400" dirty="0">
              <a:solidFill>
                <a:srgbClr val="C9D200"/>
              </a:solidFill>
              <a:latin typeface="Diavlo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3239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C9D200"/>
                </a:solidFill>
                <a:latin typeface="Diavlo Bold" pitchFamily="50" charset="0"/>
              </a:rPr>
              <a:t>Choranche Vercors Isère</a:t>
            </a:r>
            <a:endParaRPr lang="fr-FR" sz="6000" dirty="0">
              <a:solidFill>
                <a:srgbClr val="C9D200"/>
              </a:solidFill>
              <a:latin typeface="Diavlo Bold" pitchFamily="50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7142" r="5375" b="18137"/>
          <a:stretch/>
        </p:blipFill>
        <p:spPr>
          <a:xfrm>
            <a:off x="4576278" y="1340768"/>
            <a:ext cx="4260848" cy="324381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4797152"/>
            <a:ext cx="3672408" cy="1584176"/>
          </a:xfrm>
        </p:spPr>
        <p:txBody>
          <a:bodyPr/>
          <a:lstStyle/>
          <a:p>
            <a:r>
              <a:rPr lang="fr-FR" dirty="0" smtClean="0">
                <a:solidFill>
                  <a:srgbClr val="C9D200"/>
                </a:solidFill>
                <a:latin typeface="Diavlo Bold" pitchFamily="50" charset="0"/>
              </a:rPr>
              <a:t>A 1h de Grenoble</a:t>
            </a:r>
          </a:p>
          <a:p>
            <a:r>
              <a:rPr lang="fr-FR" dirty="0" smtClean="0">
                <a:solidFill>
                  <a:srgbClr val="C9D200"/>
                </a:solidFill>
                <a:latin typeface="Diavlo Bold" pitchFamily="50" charset="0"/>
              </a:rPr>
              <a:t>A 1h de Valence</a:t>
            </a:r>
          </a:p>
          <a:p>
            <a:r>
              <a:rPr lang="fr-FR" dirty="0" smtClean="0">
                <a:solidFill>
                  <a:srgbClr val="C9D200"/>
                </a:solidFill>
                <a:latin typeface="Diavlo Bold" pitchFamily="50" charset="0"/>
              </a:rPr>
              <a:t>A 1h30 de Lyon</a:t>
            </a:r>
          </a:p>
          <a:p>
            <a:pPr marL="0" indent="0">
              <a:buNone/>
            </a:pPr>
            <a:endParaRPr lang="fr-FR" dirty="0">
              <a:solidFill>
                <a:srgbClr val="C9D200"/>
              </a:solidFill>
              <a:latin typeface="Diavlo Bold" pitchFamily="50" charset="0"/>
            </a:endParaRPr>
          </a:p>
          <a:p>
            <a:pPr marL="0" indent="0">
              <a:buNone/>
            </a:pPr>
            <a:endParaRPr lang="fr-FR" dirty="0">
              <a:solidFill>
                <a:srgbClr val="C9D200"/>
              </a:solidFill>
              <a:latin typeface="Diavlo Bold" pitchFamily="50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" b="4904"/>
          <a:stretch/>
        </p:blipFill>
        <p:spPr>
          <a:xfrm>
            <a:off x="539552" y="1340768"/>
            <a:ext cx="3873754" cy="52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906888" cy="2592288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C9D200"/>
                </a:solidFill>
                <a:latin typeface="Diavlo Bold" pitchFamily="50" charset="0"/>
              </a:rPr>
              <a:t>Mise en scène</a:t>
            </a:r>
            <a:br>
              <a:rPr lang="fr-FR" sz="5400" dirty="0" smtClean="0">
                <a:solidFill>
                  <a:srgbClr val="C9D200"/>
                </a:solidFill>
                <a:latin typeface="Diavlo Bold" pitchFamily="50" charset="0"/>
              </a:rPr>
            </a:br>
            <a:r>
              <a:rPr lang="fr-FR" sz="5400" dirty="0" smtClean="0">
                <a:solidFill>
                  <a:srgbClr val="C9D200"/>
                </a:solidFill>
                <a:latin typeface="Diavlo Bold" pitchFamily="50" charset="0"/>
              </a:rPr>
              <a:t>du monde souterrain</a:t>
            </a:r>
            <a:endParaRPr lang="fr-FR" sz="54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r="13838"/>
          <a:stretch/>
        </p:blipFill>
        <p:spPr>
          <a:xfrm>
            <a:off x="395536" y="3212976"/>
            <a:ext cx="4745807" cy="3239016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574611" cy="5032882"/>
          </a:xfrm>
        </p:spPr>
      </p:pic>
    </p:spTree>
    <p:extLst>
      <p:ext uri="{BB962C8B-B14F-4D97-AF65-F5344CB8AC3E}">
        <p14:creationId xmlns:p14="http://schemas.microsoft.com/office/powerpoint/2010/main" val="5932580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02777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220072" y="5949280"/>
            <a:ext cx="3384376" cy="36004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r-FR" sz="1800" dirty="0" smtClean="0">
                <a:solidFill>
                  <a:srgbClr val="C9D200"/>
                </a:solidFill>
                <a:latin typeface="Diavlo Bold" pitchFamily="50" charset="0"/>
              </a:rPr>
              <a:t>Galerie du Siphon</a:t>
            </a:r>
            <a:endParaRPr lang="fr-FR" sz="1800" dirty="0">
              <a:solidFill>
                <a:srgbClr val="C9D200"/>
              </a:solidFill>
              <a:latin typeface="Diavl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326"/>
            <a:ext cx="8215064" cy="6021845"/>
          </a:xfrm>
          <a:prstGeom prst="rect">
            <a:avLst/>
          </a:prstGeom>
        </p:spPr>
      </p:pic>
      <p:sp>
        <p:nvSpPr>
          <p:cNvPr id="4" name="Espace réservé du contenu 6"/>
          <p:cNvSpPr txBox="1">
            <a:spLocks/>
          </p:cNvSpPr>
          <p:nvPr/>
        </p:nvSpPr>
        <p:spPr>
          <a:xfrm>
            <a:off x="6228184" y="5949280"/>
            <a:ext cx="230425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rgbClr val="C9D200"/>
                </a:solidFill>
                <a:latin typeface="Diavlo Bold" pitchFamily="50" charset="0"/>
              </a:rPr>
              <a:t>Galerie du Siphon</a:t>
            </a:r>
            <a:endParaRPr lang="fr-FR" sz="1800" dirty="0">
              <a:solidFill>
                <a:srgbClr val="C9D200"/>
              </a:solidFill>
              <a:latin typeface="Diavl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844174" cy="576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95" y="404664"/>
            <a:ext cx="3844174" cy="576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394" y="5778881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 smtClean="0">
                <a:solidFill>
                  <a:srgbClr val="C9D200"/>
                </a:solidFill>
                <a:latin typeface="Diavlo Bold" pitchFamily="50" charset="0"/>
              </a:rPr>
              <a:t>Galerie Serpentine</a:t>
            </a:r>
            <a:endParaRPr lang="fr-FR" dirty="0">
              <a:solidFill>
                <a:srgbClr val="C9D200"/>
              </a:solidFill>
              <a:latin typeface="Diavl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/>
          <a:stretch/>
        </p:blipFill>
        <p:spPr>
          <a:xfrm>
            <a:off x="263507" y="188640"/>
            <a:ext cx="6121618" cy="32736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8" b="5403"/>
          <a:stretch/>
        </p:blipFill>
        <p:spPr>
          <a:xfrm>
            <a:off x="2267744" y="3282085"/>
            <a:ext cx="6660232" cy="3286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8095" y="270892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 smtClean="0">
                <a:solidFill>
                  <a:srgbClr val="C9D200"/>
                </a:solidFill>
                <a:latin typeface="Diavlo Bold" pitchFamily="50" charset="0"/>
              </a:rPr>
              <a:t>Galerie Serpentine</a:t>
            </a:r>
            <a:endParaRPr lang="fr-FR" dirty="0">
              <a:solidFill>
                <a:srgbClr val="C9D200"/>
              </a:solidFill>
              <a:latin typeface="Diavl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/>
          <a:stretch/>
        </p:blipFill>
        <p:spPr>
          <a:xfrm>
            <a:off x="3226278" y="1496756"/>
            <a:ext cx="5664839" cy="50012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/>
          <a:stretch/>
        </p:blipFill>
        <p:spPr>
          <a:xfrm>
            <a:off x="467544" y="223127"/>
            <a:ext cx="3725616" cy="2989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579" y="4365104"/>
            <a:ext cx="284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rgbClr val="C9D200"/>
                </a:solidFill>
                <a:latin typeface="Diavlo Bold" pitchFamily="50" charset="0"/>
              </a:rPr>
              <a:t>Salle de la Cathédrale,</a:t>
            </a:r>
          </a:p>
          <a:p>
            <a:pPr algn="ctr"/>
            <a:r>
              <a:rPr lang="fr-FR" dirty="0" smtClean="0">
                <a:solidFill>
                  <a:srgbClr val="C9D200"/>
                </a:solidFill>
                <a:latin typeface="Diavlo Bold" pitchFamily="50" charset="0"/>
              </a:rPr>
              <a:t>Spectacle Son et lumière</a:t>
            </a:r>
            <a:endParaRPr lang="fr-FR" dirty="0">
              <a:solidFill>
                <a:srgbClr val="C9D200"/>
              </a:solidFill>
              <a:latin typeface="Diavl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906888" cy="2592288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C9D200"/>
                </a:solidFill>
                <a:latin typeface="Diavlo Bold" pitchFamily="50" charset="0"/>
              </a:rPr>
              <a:t>A l’écoute de nos visiteurs</a:t>
            </a:r>
            <a:endParaRPr lang="fr-FR" sz="5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574" r="19554" b="-574"/>
          <a:stretch/>
        </p:blipFill>
        <p:spPr>
          <a:xfrm>
            <a:off x="5067576" y="764704"/>
            <a:ext cx="3872623" cy="46085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r="4611"/>
          <a:stretch/>
        </p:blipFill>
        <p:spPr>
          <a:xfrm>
            <a:off x="395536" y="2827901"/>
            <a:ext cx="4530483" cy="3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111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81</Words>
  <Application>Microsoft Office PowerPoint</Application>
  <PresentationFormat>Affichage à l'écran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Choranche Vercors Isère</vt:lpstr>
      <vt:lpstr>Mise en scène du monde souterrain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l’écoute de nos visiteurs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COMMERCIAL</dc:creator>
  <cp:lastModifiedBy>Jacob Virginie</cp:lastModifiedBy>
  <cp:revision>25</cp:revision>
  <dcterms:created xsi:type="dcterms:W3CDTF">2015-04-30T12:12:22Z</dcterms:created>
  <dcterms:modified xsi:type="dcterms:W3CDTF">2015-05-04T12:17:31Z</dcterms:modified>
</cp:coreProperties>
</file>